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78" r:id="rId5"/>
    <p:sldId id="279" r:id="rId6"/>
    <p:sldId id="280" r:id="rId7"/>
    <p:sldId id="281" r:id="rId8"/>
    <p:sldId id="282" r:id="rId9"/>
    <p:sldId id="293" r:id="rId10"/>
    <p:sldId id="283" r:id="rId11"/>
    <p:sldId id="284" r:id="rId12"/>
    <p:sldId id="272" r:id="rId13"/>
    <p:sldId id="285" r:id="rId14"/>
    <p:sldId id="263" r:id="rId15"/>
    <p:sldId id="286" r:id="rId16"/>
    <p:sldId id="294" r:id="rId17"/>
    <p:sldId id="287" r:id="rId18"/>
    <p:sldId id="289" r:id="rId19"/>
    <p:sldId id="290" r:id="rId20"/>
    <p:sldId id="291" r:id="rId21"/>
    <p:sldId id="292" r:id="rId22"/>
    <p:sldId id="295" r:id="rId23"/>
    <p:sldId id="296" r:id="rId24"/>
    <p:sldId id="266" r:id="rId25"/>
    <p:sldId id="260" r:id="rId26"/>
  </p:sldIdLst>
  <p:sldSz cx="9144000" cy="6858000" type="screen4x3"/>
  <p:notesSz cx="6867525" cy="9993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94" d="100"/>
          <a:sy n="94" d="100"/>
        </p:scale>
        <p:origin x="-49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en-US" smtClean="0"/>
              <a:t>www.nowmedia.ru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E9A0F1A-8C79-49C5-91D5-6B8E9AE344EF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C038950-36ED-4F3E-9CEA-E78256412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501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en-US" smtClean="0"/>
              <a:t>www.nowmedia.ru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03153D99-0B82-447F-B14B-CC79A03988B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21B777C9-AE8D-44FD-A5A7-0D7F12B17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328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www.nowmedia.ru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C9-AE8D-44FD-A5A7-0D7F12B17F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www.nowmedia.ru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C9-AE8D-44FD-A5A7-0D7F12B17F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owmedia.r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23000" b="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Autofit/>
          </a:bodyPr>
          <a:lstStyle>
            <a:lvl1pPr algn="ctr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89040"/>
            <a:ext cx="6400800" cy="79208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Юрий Горяченков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654078"/>
            <a:ext cx="6400800" cy="719138"/>
          </a:xfrm>
        </p:spPr>
        <p:txBody>
          <a:bodyPr/>
          <a:lstStyle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 smtClean="0"/>
              <a:t>Генеральный директор </a:t>
            </a:r>
            <a:r>
              <a:rPr lang="en-US" dirty="0" err="1" smtClean="0"/>
              <a:t>NowMedia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1"/>
          </p:nvPr>
        </p:nvSpPr>
        <p:spPr>
          <a:xfrm>
            <a:off x="4222529" y="284622"/>
            <a:ext cx="4487573" cy="365125"/>
          </a:xfrm>
        </p:spPr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4008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3123706"/>
            <a:ext cx="7772400" cy="1238250"/>
          </a:xfrm>
        </p:spPr>
        <p:txBody>
          <a:bodyPr anchor="b" anchorCtr="0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536585"/>
            <a:ext cx="7772400" cy="692615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вал 7"/>
          <p:cNvSpPr>
            <a:spLocks noChangeAspect="1"/>
          </p:cNvSpPr>
          <p:nvPr userDrawn="1"/>
        </p:nvSpPr>
        <p:spPr>
          <a:xfrm>
            <a:off x="3635896" y="1124744"/>
            <a:ext cx="1944216" cy="194421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50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3123706"/>
            <a:ext cx="7772400" cy="1238250"/>
          </a:xfrm>
        </p:spPr>
        <p:txBody>
          <a:bodyPr anchor="b" anchorCtr="0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536585"/>
            <a:ext cx="7772400" cy="692615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вал 7"/>
          <p:cNvSpPr>
            <a:spLocks noChangeAspect="1"/>
          </p:cNvSpPr>
          <p:nvPr userDrawn="1"/>
        </p:nvSpPr>
        <p:spPr>
          <a:xfrm>
            <a:off x="3635896" y="1124744"/>
            <a:ext cx="1944216" cy="194421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215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Заголовок раздел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3123706"/>
            <a:ext cx="7772400" cy="1238250"/>
          </a:xfrm>
        </p:spPr>
        <p:txBody>
          <a:bodyPr anchor="b" anchorCtr="0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536585"/>
            <a:ext cx="7772400" cy="692615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вал 7"/>
          <p:cNvSpPr>
            <a:spLocks noChangeAspect="1"/>
          </p:cNvSpPr>
          <p:nvPr userDrawn="1"/>
        </p:nvSpPr>
        <p:spPr>
          <a:xfrm>
            <a:off x="3635896" y="1124744"/>
            <a:ext cx="1944216" cy="194421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118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222529" y="284622"/>
            <a:ext cx="4487573" cy="365125"/>
          </a:xfrm>
        </p:spPr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7272808" cy="360040"/>
          </a:xfrm>
        </p:spPr>
        <p:txBody>
          <a:bodyPr/>
          <a:lstStyle/>
          <a:p>
            <a:r>
              <a:rPr lang="ru-RU" smtClean="0"/>
              <a:t>Заголовок презентации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46032" y="6309320"/>
            <a:ext cx="730424" cy="365125"/>
          </a:xfrm>
        </p:spPr>
        <p:txBody>
          <a:bodyPr/>
          <a:lstStyle/>
          <a:p>
            <a:fld id="{717719A9-A711-4D89-9C5C-7EE6EA4B5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7157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blipFill dpi="0" rotWithShape="1">
          <a:blip r:embed="rId2" cstate="print">
            <a:lum/>
          </a:blip>
          <a:srcRect/>
          <a:stretch>
            <a:fillRect t="23000" b="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Autofit/>
          </a:bodyPr>
          <a:lstStyle>
            <a:lvl1pPr algn="ctr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5024"/>
            <a:ext cx="6400800" cy="79208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Юрий Горяченков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371600" y="5243215"/>
            <a:ext cx="6400800" cy="99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0" dirty="0" smtClean="0">
                <a:hlinkClick r:id="rId3"/>
              </a:rPr>
              <a:t>info@nowmedia.ru</a:t>
            </a:r>
            <a:endParaRPr lang="en-US" sz="1600" i="0" dirty="0" smtClean="0"/>
          </a:p>
          <a:p>
            <a:r>
              <a:rPr lang="en-US" sz="2400" b="1" i="0" dirty="0" smtClean="0">
                <a:solidFill>
                  <a:schemeClr val="accent2"/>
                </a:solidFill>
              </a:rPr>
              <a:t>+7 495 241-35-23</a:t>
            </a:r>
            <a:endParaRPr lang="ru-RU" sz="2400" b="1" i="0" dirty="0">
              <a:solidFill>
                <a:schemeClr val="accent2"/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509120"/>
            <a:ext cx="6400800" cy="719138"/>
          </a:xfrm>
        </p:spPr>
        <p:txBody>
          <a:bodyPr/>
          <a:lstStyle>
            <a:lvl1pPr algn="ctr"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 smtClean="0"/>
              <a:t>Генеральный директор </a:t>
            </a:r>
            <a:r>
              <a:rPr lang="en-US" dirty="0" err="1" smtClean="0"/>
              <a:t>NowMedia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1"/>
          </p:nvPr>
        </p:nvSpPr>
        <p:spPr>
          <a:xfrm>
            <a:off x="4222529" y="284622"/>
            <a:ext cx="4487573" cy="365125"/>
          </a:xfrm>
        </p:spPr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222529" y="284622"/>
            <a:ext cx="4487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727280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46032" y="630932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717719A9-A711-4D89-9C5C-7EE6EA4B53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467544" y="831850"/>
            <a:ext cx="82089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My JOB\AltEasy\ФС NowMedia\логотип\logo_n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162"/>
            <a:ext cx="2148929" cy="3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4" r:id="rId6"/>
    <p:sldLayoutId id="2147483657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183668" TargetMode="External"/><Relationship Id="rId2" Type="http://schemas.openxmlformats.org/officeDocument/2006/relationships/hyperlink" Target="https://yandex.ru/support/webmaster/indexing-options/sitem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andex.ru/support/webmaster/recommendations/using-meta-desc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xterra.ru/blog/chego-khotyat-poiskoviki-ili-sravnenie-trebovaniy-k-saytu-v-rukovodstvakh-dlya-vebmasterov-yandeks-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master.yandex.ru/site/http:zelencomp.ru:80/tools/robotstx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181708?hl=ru" TargetMode="External"/><Relationship Id="rId2" Type="http://schemas.openxmlformats.org/officeDocument/2006/relationships/hyperlink" Target="https://yandex.ru/support/metrika/stand-out/informative-page-40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Наталья </a:t>
            </a:r>
            <a:r>
              <a:rPr lang="ru-RU" dirty="0" err="1" smtClean="0"/>
              <a:t>Любанская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SEO-</a:t>
            </a:r>
            <a:r>
              <a:rPr lang="ru-RU" dirty="0" smtClean="0"/>
              <a:t>специалист </a:t>
            </a:r>
            <a:r>
              <a:rPr lang="en-US" dirty="0" err="1" smtClean="0"/>
              <a:t>NowMedia</a:t>
            </a:r>
            <a:endParaRPr lang="ru-RU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1"/>
            <a:r>
              <a:rPr lang="ru-RU" sz="2000" dirty="0" smtClean="0"/>
              <a:t>2.4 </a:t>
            </a:r>
            <a:r>
              <a:rPr lang="ru-RU" sz="2000" dirty="0"/>
              <a:t>Отсутствие или ошибки в файле </a:t>
            </a:r>
            <a:r>
              <a:rPr lang="ru-RU" sz="2000" dirty="0" smtClean="0"/>
              <a:t>sitemap.xml</a:t>
            </a:r>
          </a:p>
          <a:p>
            <a:pPr lvl="1"/>
            <a:r>
              <a:rPr lang="ru-RU" sz="1600" dirty="0"/>
              <a:t>Наличие файла sitemap.xml может давать плюс к индексированию новых страниц сайта. Но если редко его обновлять или изначально создать файл с ошибками, то он может стать источником проблем на сайте. Такой файл будет больше вредить, чем помогать развитию.</a:t>
            </a:r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r>
              <a:rPr lang="ru-RU" sz="1600" b="1" dirty="0" smtClean="0"/>
              <a:t>Как исправить: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проверить файл на наличие ошибок специальными инструментами Яндекса и </a:t>
            </a:r>
            <a:r>
              <a:rPr lang="ru-RU" sz="1600" dirty="0" err="1" smtClean="0"/>
              <a:t>Google</a:t>
            </a:r>
            <a:r>
              <a:rPr lang="ru-RU" sz="1600" dirty="0" smtClean="0"/>
              <a:t> и устранить выявленные проблемы;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 панели Яндекс Вебмастера: «Анализ файлов </a:t>
            </a:r>
            <a:r>
              <a:rPr lang="ru-RU" sz="1600" dirty="0" err="1" smtClean="0"/>
              <a:t>Sitemap</a:t>
            </a:r>
            <a:r>
              <a:rPr lang="ru-RU" sz="1600" dirty="0" smtClean="0"/>
              <a:t>», вкладка «Инструменты».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 </a:t>
            </a:r>
            <a:r>
              <a:rPr lang="ru-RU" sz="1600" dirty="0" err="1" smtClean="0"/>
              <a:t>Google</a:t>
            </a:r>
            <a:r>
              <a:rPr lang="ru-RU" sz="1600" dirty="0" smtClean="0"/>
              <a:t> </a:t>
            </a:r>
            <a:r>
              <a:rPr lang="ru-RU" sz="1600" dirty="0" err="1" smtClean="0"/>
              <a:t>Search</a:t>
            </a:r>
            <a:r>
              <a:rPr lang="ru-RU" sz="1600" dirty="0" smtClean="0"/>
              <a:t> </a:t>
            </a:r>
            <a:r>
              <a:rPr lang="ru-RU" sz="1600" dirty="0" err="1" smtClean="0"/>
              <a:t>Console</a:t>
            </a:r>
            <a:r>
              <a:rPr lang="ru-RU" sz="1600" dirty="0" smtClean="0"/>
              <a:t>: «Файлы </a:t>
            </a:r>
            <a:r>
              <a:rPr lang="ru-RU" sz="1600" dirty="0" err="1" smtClean="0"/>
              <a:t>Sitemap</a:t>
            </a:r>
            <a:r>
              <a:rPr lang="ru-RU" sz="1600" dirty="0" smtClean="0"/>
              <a:t>», вкладка «Сканирование».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настроить автоматическое обновление файла, если на сайте были добавлены или удалены страницы;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при настройке файла руководствоваться </a:t>
            </a:r>
            <a:r>
              <a:rPr lang="ru-RU" sz="1600" dirty="0" smtClean="0">
                <a:hlinkClick r:id="rId2"/>
              </a:rPr>
              <a:t>официальными рекомендациями Яндекса </a:t>
            </a:r>
            <a:r>
              <a:rPr lang="ru-RU" sz="1600" dirty="0" smtClean="0"/>
              <a:t>и </a:t>
            </a:r>
            <a:r>
              <a:rPr lang="ru-RU" sz="1600" dirty="0" smtClean="0">
                <a:hlinkClick r:id="rId3"/>
              </a:rPr>
              <a:t>советами </a:t>
            </a:r>
            <a:r>
              <a:rPr lang="ru-RU" sz="1600" dirty="0" err="1" smtClean="0">
                <a:hlinkClick r:id="rId3"/>
              </a:rPr>
              <a:t>Google</a:t>
            </a:r>
            <a:r>
              <a:rPr lang="en-US" sz="1600" dirty="0"/>
              <a:t>.</a:t>
            </a:r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91559"/>
            <a:ext cx="4519034" cy="15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1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1"/>
            <a:r>
              <a:rPr lang="ru-RU" sz="2000" dirty="0"/>
              <a:t>3. Ссылки (</a:t>
            </a:r>
            <a:r>
              <a:rPr lang="ru-RU" sz="2000" dirty="0" err="1"/>
              <a:t>Линкбилдинг</a:t>
            </a:r>
            <a:r>
              <a:rPr lang="ru-RU" sz="2000" dirty="0" smtClean="0"/>
              <a:t>)</a:t>
            </a:r>
          </a:p>
          <a:p>
            <a:pPr lvl="2"/>
            <a:r>
              <a:rPr lang="ru-RU" sz="1800" b="1" dirty="0"/>
              <a:t>Ошибки: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Покупка </a:t>
            </a:r>
            <a:r>
              <a:rPr lang="ru-RU" sz="1800" dirty="0"/>
              <a:t>ссылок на биржах.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Автоматическая </a:t>
            </a:r>
            <a:r>
              <a:rPr lang="ru-RU" sz="1800" dirty="0"/>
              <a:t>регистрация сайта в каталогах.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Автоматический </a:t>
            </a:r>
            <a:r>
              <a:rPr lang="ru-RU" sz="1800" dirty="0"/>
              <a:t>постинг на форумах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Продажа </a:t>
            </a:r>
            <a:r>
              <a:rPr lang="ru-RU" sz="1800" dirty="0"/>
              <a:t>ссылок с </a:t>
            </a:r>
            <a:r>
              <a:rPr lang="ru-RU" sz="1800" dirty="0" smtClean="0"/>
              <a:t>сайта</a:t>
            </a:r>
          </a:p>
          <a:p>
            <a:pPr lvl="1"/>
            <a:endParaRPr lang="ru-RU" sz="1800" dirty="0" smtClean="0"/>
          </a:p>
          <a:p>
            <a:pPr lvl="1"/>
            <a:endParaRPr lang="ru-RU" sz="1800" dirty="0" smtClean="0"/>
          </a:p>
          <a:p>
            <a:pPr lvl="1"/>
            <a:endParaRPr lang="ru-RU" sz="1800" dirty="0"/>
          </a:p>
          <a:p>
            <a:pPr lvl="1"/>
            <a:endParaRPr lang="ru-RU" sz="1800" dirty="0" smtClean="0"/>
          </a:p>
          <a:p>
            <a:pPr lvl="1"/>
            <a:endParaRPr lang="ru-RU" sz="1800" dirty="0"/>
          </a:p>
          <a:p>
            <a:pPr lvl="1"/>
            <a:endParaRPr lang="ru-RU" sz="1800" dirty="0" smtClean="0"/>
          </a:p>
          <a:p>
            <a:pPr lvl="1"/>
            <a:endParaRPr lang="ru-RU" sz="1800" dirty="0"/>
          </a:p>
          <a:p>
            <a:pPr lvl="1"/>
            <a:r>
              <a:rPr lang="ru-RU" sz="1800" dirty="0" smtClean="0"/>
              <a:t>! Мы </a:t>
            </a:r>
            <a:r>
              <a:rPr lang="ru-RU" sz="1800" dirty="0"/>
              <a:t>не советуем этим заниматься. </a:t>
            </a:r>
            <a:r>
              <a:rPr lang="ru-RU" sz="1800" b="1" dirty="0" smtClean="0"/>
              <a:t>Покупка </a:t>
            </a:r>
            <a:r>
              <a:rPr lang="ru-RU" sz="1800" b="1" dirty="0"/>
              <a:t>ссылок нужна далеко не для всех сайтов, не для всех тематик, не для всех поисковых систем и не для всех регионов продвижения</a:t>
            </a:r>
            <a:r>
              <a:rPr lang="ru-RU" sz="1800" dirty="0"/>
              <a:t>.</a:t>
            </a:r>
          </a:p>
          <a:p>
            <a:pPr lvl="1"/>
            <a:endParaRPr lang="ru-RU" sz="1800" dirty="0"/>
          </a:p>
          <a:p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73648"/>
            <a:ext cx="6192688" cy="20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/>
            <a:r>
              <a:rPr lang="ru-RU" dirty="0"/>
              <a:t>Настоятельно рекомендуем регулярно (минимум раз в 2 недели) </a:t>
            </a:r>
            <a:r>
              <a:rPr lang="ru-RU" dirty="0" err="1"/>
              <a:t>мониторить</a:t>
            </a:r>
            <a:r>
              <a:rPr lang="ru-RU" dirty="0"/>
              <a:t> Яндекс Вебмастер 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Search</a:t>
            </a:r>
            <a:r>
              <a:rPr lang="ru-RU" dirty="0"/>
              <a:t> </a:t>
            </a:r>
            <a:r>
              <a:rPr lang="ru-RU" dirty="0" err="1"/>
              <a:t>Console</a:t>
            </a:r>
            <a:r>
              <a:rPr lang="ru-RU" dirty="0"/>
              <a:t> на предмет сообщений о проблемах на сайте.</a:t>
            </a:r>
          </a:p>
          <a:p>
            <a:endParaRPr lang="ru-RU" dirty="0" smtClean="0"/>
          </a:p>
          <a:p>
            <a:pPr marL="457200" indent="-45720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48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20" y="3140968"/>
            <a:ext cx="3129158" cy="26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1589038"/>
          </a:xfrm>
        </p:spPr>
        <p:txBody>
          <a:bodyPr/>
          <a:lstStyle/>
          <a:p>
            <a:r>
              <a:rPr lang="ru-RU" dirty="0"/>
              <a:t>Как развивать сайт, если вам не о чем писать, а вокруг полно конкурентов?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что же делать дальше?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</a:t>
            </a:r>
            <a:r>
              <a:rPr lang="ru-RU" dirty="0"/>
              <a:t>писать на сайте?</a:t>
            </a:r>
          </a:p>
          <a:p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68" y="2492896"/>
            <a:ext cx="4353632" cy="26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Не </a:t>
            </a:r>
            <a:r>
              <a:rPr lang="ru-RU" dirty="0"/>
              <a:t>бойтесь делиться информацией!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Воспользуйтесь </a:t>
            </a:r>
            <a:r>
              <a:rPr lang="ru-RU" dirty="0"/>
              <a:t>подсказками поисковиков.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Возможно</a:t>
            </a:r>
            <a:r>
              <a:rPr lang="ru-RU" dirty="0"/>
              <a:t>, вы читали публикации, с которыми не согласны? Напишите об этом.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Интервью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Фотоотчет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Вопрос-ответ.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Краденая </a:t>
            </a:r>
            <a:r>
              <a:rPr lang="ru-RU" dirty="0"/>
              <a:t>идея.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Сравнения.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Застой </a:t>
            </a:r>
            <a:r>
              <a:rPr lang="ru-RU" sz="3200" b="1" dirty="0">
                <a:solidFill>
                  <a:srgbClr val="0070C0"/>
                </a:solidFill>
              </a:rPr>
              <a:t>только вам кажется, идеи окружают нас вокруг их нужно только </a:t>
            </a:r>
            <a:r>
              <a:rPr lang="ru-RU" sz="3200" b="1" dirty="0" smtClean="0">
                <a:solidFill>
                  <a:srgbClr val="0070C0"/>
                </a:solidFill>
              </a:rPr>
              <a:t>разглядеть!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6" name="Picture 8" descr="https://omsk.hh.ru/employer-logo/2019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9024"/>
            <a:ext cx="14859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smtClean="0"/>
              <a:t>Какой </a:t>
            </a:r>
            <a:r>
              <a:rPr lang="ru-RU" sz="2800" dirty="0"/>
              <a:t>должна быть хорошая статья? </a:t>
            </a:r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Интересной </a:t>
            </a:r>
            <a:r>
              <a:rPr lang="ru-RU" sz="2000" dirty="0"/>
              <a:t>и </a:t>
            </a:r>
            <a:r>
              <a:rPr lang="ru-RU" sz="2000" dirty="0" smtClean="0"/>
              <a:t>полезной.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Вы должны разбираться в том, о чем пишите!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воруйте чужие </a:t>
            </a:r>
            <a:r>
              <a:rPr lang="ru-RU" sz="2000" dirty="0" smtClean="0"/>
              <a:t>статьи.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Пишите проще.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Красиво оформляйте свои статьи. 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Статья должна быть интересной и полезной для человека! 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342717" cy="196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Users\Пользователь\Downloads\78252fca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751752"/>
            <a:ext cx="66770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940966"/>
          </a:xfrm>
        </p:spPr>
        <p:txBody>
          <a:bodyPr/>
          <a:lstStyle/>
          <a:p>
            <a:r>
              <a:rPr lang="ru-RU" dirty="0" smtClean="0"/>
              <a:t>Примеры плохих текстов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70" y="3104298"/>
            <a:ext cx="4762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5" y="4701887"/>
            <a:ext cx="8334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1589038"/>
          </a:xfrm>
        </p:spPr>
        <p:txBody>
          <a:bodyPr/>
          <a:lstStyle/>
          <a:p>
            <a:r>
              <a:rPr lang="ru-RU" dirty="0"/>
              <a:t>Чек-лист для самостоятельной проверки сайта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100" name="Picture 4" descr="https://1.bp.blogspot.com/-5J-rsMt3bYY/V7GbU5CNcPI/AAAAAAAAEAs/stvO8jO30o8UOjUi7hi7m6o9GWQmLaFVQCLcB/w1200-h630-p-k-no-nu/qy2tdsef337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0" y="2204864"/>
            <a:ext cx="7272808" cy="38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Установлены счетчики ЯМ и GA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Консоли ЯВ и ГВ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Корректный ли </a:t>
            </a:r>
            <a:r>
              <a:rPr lang="ru-RU" sz="2800" dirty="0" err="1"/>
              <a:t>robots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Корректный </a:t>
            </a:r>
            <a:r>
              <a:rPr lang="ru-RU" sz="2800" dirty="0" err="1"/>
              <a:t>sitemap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Нет технических дублей страниц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 «Яндекс» и </a:t>
            </a:r>
            <a:r>
              <a:rPr lang="ru-RU" sz="2800" dirty="0" err="1"/>
              <a:t>Google</a:t>
            </a:r>
            <a:r>
              <a:rPr lang="ru-RU" sz="2800" dirty="0"/>
              <a:t> проиндексировано одинаковое количество страниц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Нет битых ссылок на сайте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Отсутствуют циклические ссылки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Ошибки в шаблоне сайте</a:t>
            </a:r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Сайт быстро загружается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/>
              <a:t>Адаптив</a:t>
            </a:r>
            <a:r>
              <a:rPr lang="ru-RU" sz="2800" dirty="0"/>
              <a:t>, мобильная версия или динамическая верстка.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На сайте нет вирусов и вредоносного кода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 индексе нет копий сайта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Документы весят не больше 10 </a:t>
            </a:r>
            <a:r>
              <a:rPr lang="ru-RU" sz="2800" dirty="0" smtClean="0"/>
              <a:t>МБ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Внутренняя оптимизация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- </a:t>
            </a:r>
            <a:r>
              <a:rPr lang="en-US" sz="2800" dirty="0" smtClean="0"/>
              <a:t>Title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/>
              <a:t>- </a:t>
            </a:r>
            <a:r>
              <a:rPr lang="en-US" sz="2800" dirty="0" smtClean="0"/>
              <a:t>Description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/>
              <a:t>- </a:t>
            </a:r>
            <a:r>
              <a:rPr lang="en-US" sz="2800" dirty="0" smtClean="0"/>
              <a:t>H1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973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Технические ошибки, которые мы находим на каждом втором сайте</a:t>
            </a:r>
            <a:r>
              <a:rPr lang="ru-RU" sz="3200" dirty="0" smtClean="0"/>
              <a:t>.</a:t>
            </a:r>
            <a:endParaRPr lang="ru-RU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Как </a:t>
            </a:r>
            <a:r>
              <a:rPr lang="ru-RU" sz="3200" dirty="0"/>
              <a:t>развивать сайт, если вам не о чем писать, а вокруг полно конкурентов?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Чек-лист для самостоятельной проверки сайта.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940966"/>
          </a:xfrm>
        </p:spPr>
        <p:txBody>
          <a:bodyPr/>
          <a:lstStyle/>
          <a:p>
            <a:r>
              <a:rPr lang="ru-RU" dirty="0" smtClean="0"/>
              <a:t>Темы доклада</a:t>
            </a:r>
            <a:endParaRPr lang="ru-RU" dirty="0"/>
          </a:p>
        </p:txBody>
      </p:sp>
      <p:pic>
        <p:nvPicPr>
          <p:cNvPr id="5122" name="Picture 2" descr="https://img5.androidappsapk.co/300/c/c/f/com.projecttango.examples.java.hellodepthperce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На сайте реализованы «хлебные крошки»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Отсутствие скрытого текста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Оптимизация изображений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Контент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- Уникальные тексты.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- Нет грамматических и орфографических ошибок.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smtClean="0"/>
              <a:t>Коммерческие </a:t>
            </a:r>
            <a:r>
              <a:rPr lang="ru-RU" sz="2800" dirty="0"/>
              <a:t>факторы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Информация </a:t>
            </a:r>
            <a:r>
              <a:rPr lang="ru-RU" sz="2800" dirty="0"/>
              <a:t>о компании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Описание </a:t>
            </a:r>
            <a:r>
              <a:rPr lang="ru-RU" sz="2800" dirty="0"/>
              <a:t>доставки и оплаты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Клиентская </a:t>
            </a:r>
            <a:r>
              <a:rPr lang="ru-RU" sz="2800" dirty="0"/>
              <a:t>поддержка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Гарантии </a:t>
            </a:r>
            <a:r>
              <a:rPr lang="ru-RU" sz="2800" dirty="0"/>
              <a:t>и возврат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Социальные </a:t>
            </a:r>
            <a:r>
              <a:rPr lang="ru-RU" sz="2800" dirty="0"/>
              <a:t>сети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Акции </a:t>
            </a:r>
            <a:r>
              <a:rPr lang="ru-RU" sz="2800" dirty="0"/>
              <a:t>и Кредит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Отсутствие </a:t>
            </a:r>
            <a:r>
              <a:rPr lang="ru-RU" sz="2800" dirty="0"/>
              <a:t>рекламы посторонних сайтов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/>
              <a:t> </a:t>
            </a:r>
            <a:r>
              <a:rPr lang="ru-RU" sz="2800" dirty="0" smtClean="0"/>
              <a:t>Карточка </a:t>
            </a:r>
            <a:r>
              <a:rPr lang="ru-RU" sz="2800" dirty="0"/>
              <a:t>товара </a:t>
            </a:r>
            <a:endParaRPr lang="ru-RU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Наличие </a:t>
            </a:r>
            <a:r>
              <a:rPr lang="ru-RU" sz="2800" dirty="0"/>
              <a:t>в </a:t>
            </a:r>
            <a:r>
              <a:rPr lang="ru-RU" sz="2800" dirty="0" smtClean="0"/>
              <a:t>справочнике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49"/>
            <a:ext cx="8229600" cy="724943"/>
          </a:xfrm>
        </p:spPr>
        <p:txBody>
          <a:bodyPr/>
          <a:lstStyle/>
          <a:p>
            <a:pPr algn="ctr"/>
            <a:r>
              <a:rPr lang="en-US" dirty="0"/>
              <a:t>q-cyber.com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sz="1600" dirty="0" smtClean="0"/>
              <a:t>Увеличение </a:t>
            </a:r>
            <a:r>
              <a:rPr lang="ru-RU" sz="1600" dirty="0"/>
              <a:t>поискового трафика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r>
              <a:rPr lang="ru-RU" sz="1600" dirty="0" smtClean="0"/>
              <a:t>Рост </a:t>
            </a:r>
            <a:r>
              <a:rPr lang="ru-RU" sz="1600" dirty="0"/>
              <a:t>не брендового трафика</a:t>
            </a:r>
          </a:p>
          <a:p>
            <a:endParaRPr lang="ru-RU" sz="1600" dirty="0"/>
          </a:p>
        </p:txBody>
      </p:sp>
      <p:pic>
        <p:nvPicPr>
          <p:cNvPr id="8" name="Picture 2" descr="https://avatars.mds.yandex.net/get-altay/200322/2a0000015b20221ff34ebba476df9e5133c3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892948" cy="736682"/>
          </a:xfrm>
          <a:prstGeom prst="rect">
            <a:avLst/>
          </a:prstGeom>
          <a:noFill/>
        </p:spPr>
      </p:pic>
      <p:pic>
        <p:nvPicPr>
          <p:cNvPr id="9" name="Picture 2" descr="C:\Users\Ян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2060848"/>
            <a:ext cx="6154131" cy="201622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548" y="4509120"/>
            <a:ext cx="6744792" cy="17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49"/>
            <a:ext cx="8229600" cy="724943"/>
          </a:xfrm>
        </p:spPr>
        <p:txBody>
          <a:bodyPr/>
          <a:lstStyle/>
          <a:p>
            <a:pPr algn="ctr"/>
            <a:r>
              <a:rPr lang="en-US" dirty="0"/>
              <a:t>culinaryon.sg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ru-RU" sz="1600" dirty="0"/>
              <a:t>Рост поискового трафика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en-US" sz="1600" dirty="0" smtClean="0"/>
          </a:p>
          <a:p>
            <a:pPr lvl="0"/>
            <a:endParaRPr lang="en-US" sz="1600" dirty="0" smtClean="0"/>
          </a:p>
          <a:p>
            <a:pPr lvl="0"/>
            <a:r>
              <a:rPr lang="ru-RU" sz="1600" dirty="0"/>
              <a:t>Улучшение позиций сайта</a:t>
            </a:r>
          </a:p>
          <a:p>
            <a:endParaRPr lang="ru-RU" sz="1600" dirty="0"/>
          </a:p>
        </p:txBody>
      </p:sp>
      <p:pic>
        <p:nvPicPr>
          <p:cNvPr id="11" name="Рисунок 10" descr="д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0512" y="1016732"/>
            <a:ext cx="648072" cy="64807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2064153"/>
            <a:ext cx="576064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Ян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6480719" cy="193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4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1440160"/>
          </a:xfrm>
        </p:spPr>
        <p:txBody>
          <a:bodyPr/>
          <a:lstStyle/>
          <a:p>
            <a:r>
              <a:rPr lang="ru-RU" dirty="0" smtClean="0"/>
              <a:t>Сайт растет и развивается.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" name="Рисунок 7" descr="rock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28575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Наталья </a:t>
            </a:r>
            <a:r>
              <a:rPr lang="ru-RU" dirty="0" err="1" smtClean="0"/>
              <a:t>Любанская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SEO-</a:t>
            </a:r>
            <a:r>
              <a:rPr lang="ru-RU" dirty="0" smtClean="0"/>
              <a:t>специалист </a:t>
            </a:r>
            <a:r>
              <a:rPr lang="en-US" dirty="0" err="1" smtClean="0"/>
              <a:t>NowMedia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5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Технические ошибки, которые мы находим на каждом втором сайте.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err="1" smtClean="0"/>
              <a:t>Дублированность</a:t>
            </a:r>
            <a:endParaRPr lang="ru-RU" dirty="0" smtClean="0"/>
          </a:p>
          <a:p>
            <a:pPr lvl="1"/>
            <a:r>
              <a:rPr lang="ru-RU" sz="2000" dirty="0" smtClean="0"/>
              <a:t>1.1 </a:t>
            </a:r>
            <a:r>
              <a:rPr lang="ru-RU" sz="2000" dirty="0"/>
              <a:t>Доступность домена по разным адресам</a:t>
            </a:r>
          </a:p>
          <a:p>
            <a:r>
              <a:rPr lang="ru-RU" sz="1600" dirty="0"/>
              <a:t>Когда один и тот же ресурс доступен по разным URL-адресам, например, с префиксом </a:t>
            </a:r>
            <a:r>
              <a:rPr lang="ru-RU" sz="1600" dirty="0" err="1"/>
              <a:t>www</a:t>
            </a:r>
            <a:r>
              <a:rPr lang="ru-RU" sz="1600" dirty="0"/>
              <a:t> и без </a:t>
            </a:r>
            <a:r>
              <a:rPr lang="ru-RU" sz="1600" dirty="0" smtClean="0"/>
              <a:t>этого префикса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48" y="3491200"/>
            <a:ext cx="5472608" cy="26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1"/>
            <a:r>
              <a:rPr lang="ru-RU" sz="2000" dirty="0"/>
              <a:t>1.2 Доступность главной страницы по разным </a:t>
            </a:r>
            <a:r>
              <a:rPr lang="ru-RU" sz="2000" dirty="0" smtClean="0"/>
              <a:t>адресам.</a:t>
            </a:r>
          </a:p>
          <a:p>
            <a:r>
              <a:rPr lang="ru-RU" sz="1600" dirty="0" smtClean="0"/>
              <a:t>Главная </a:t>
            </a:r>
            <a:r>
              <a:rPr lang="ru-RU" sz="1600" dirty="0"/>
              <a:t>страница может быть </a:t>
            </a:r>
            <a:r>
              <a:rPr lang="ru-RU" sz="1600" dirty="0" smtClean="0"/>
              <a:t>доступна </a:t>
            </a:r>
            <a:r>
              <a:rPr lang="ru-RU" sz="1600" dirty="0"/>
              <a:t>по адресу с </a:t>
            </a:r>
            <a:r>
              <a:rPr lang="ru-RU" sz="1600" dirty="0" err="1"/>
              <a:t>index.php</a:t>
            </a:r>
            <a:r>
              <a:rPr lang="ru-RU" sz="1600" dirty="0"/>
              <a:t> или </a:t>
            </a:r>
            <a:r>
              <a:rPr lang="ru-RU" sz="1600" dirty="0" smtClean="0"/>
              <a:t>index.html</a:t>
            </a:r>
          </a:p>
          <a:p>
            <a:r>
              <a:rPr lang="ru-RU" sz="1600" dirty="0" smtClean="0"/>
              <a:t>! </a:t>
            </a:r>
            <a:r>
              <a:rPr lang="ru-RU" sz="1600" dirty="0"/>
              <a:t>Главная страница сайта должна быть доступна лишь по основному адресу. </a:t>
            </a:r>
          </a:p>
          <a:p>
            <a:pPr lvl="1"/>
            <a:endParaRPr lang="ru-RU" sz="1600" b="1" dirty="0" smtClean="0"/>
          </a:p>
          <a:p>
            <a:pPr lvl="1"/>
            <a:r>
              <a:rPr lang="ru-RU" sz="1600" b="1" dirty="0" smtClean="0"/>
              <a:t>Как </a:t>
            </a:r>
            <a:r>
              <a:rPr lang="ru-RU" sz="1600" b="1" dirty="0"/>
              <a:t>проверить? </a:t>
            </a:r>
          </a:p>
          <a:p>
            <a:r>
              <a:rPr lang="ru-RU" sz="1600" dirty="0"/>
              <a:t>Необходимо ввести в браузер адрес с </a:t>
            </a:r>
            <a:r>
              <a:rPr lang="ru-RU" sz="1600" dirty="0" err="1"/>
              <a:t>index.php</a:t>
            </a:r>
            <a:r>
              <a:rPr lang="ru-RU" sz="1600" dirty="0"/>
              <a:t> или index.html</a:t>
            </a:r>
          </a:p>
          <a:p>
            <a:r>
              <a:rPr lang="ru-RU" sz="1600" dirty="0"/>
              <a:t>Если страница доступна и нет </a:t>
            </a:r>
            <a:r>
              <a:rPr lang="ru-RU" sz="1600" dirty="0" err="1"/>
              <a:t>редиректа</a:t>
            </a:r>
            <a:r>
              <a:rPr lang="ru-RU" sz="1600" dirty="0"/>
              <a:t> на основной домен, то ошибка существует</a:t>
            </a:r>
          </a:p>
          <a:p>
            <a:pPr lvl="1"/>
            <a:endParaRPr lang="ru-RU" sz="1600" b="1" dirty="0" smtClean="0"/>
          </a:p>
          <a:p>
            <a:pPr lvl="1"/>
            <a:r>
              <a:rPr lang="ru-RU" sz="1600" b="1" dirty="0" smtClean="0"/>
              <a:t>Как </a:t>
            </a:r>
            <a:r>
              <a:rPr lang="ru-RU" sz="1600" b="1" dirty="0"/>
              <a:t>исправить?</a:t>
            </a:r>
          </a:p>
          <a:p>
            <a:r>
              <a:rPr lang="ru-RU" sz="1600" dirty="0"/>
              <a:t>Для исправления этой ошибки следует также использовать 301-ый </a:t>
            </a:r>
            <a:r>
              <a:rPr lang="ru-RU" sz="1600" dirty="0" err="1"/>
              <a:t>редирект</a:t>
            </a:r>
            <a:r>
              <a:rPr lang="ru-RU" sz="1600" dirty="0"/>
              <a:t> с дублей на основной домен, либо отдавать 404-ую ошибку (страницы не существуют). Также следует из результатов поиска удалить все дубли с помощью инструментов Яндекс Вебмастера и Гугл консоли.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3384376" cy="167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569952" y="980728"/>
            <a:ext cx="8229600" cy="4209331"/>
          </a:xfrm>
        </p:spPr>
        <p:txBody>
          <a:bodyPr/>
          <a:lstStyle/>
          <a:p>
            <a:pPr lvl="1"/>
            <a:r>
              <a:rPr lang="ru-RU" sz="2000" dirty="0"/>
              <a:t>1.3 Дублирование  метаданных или их </a:t>
            </a:r>
            <a:r>
              <a:rPr lang="ru-RU" sz="2000" dirty="0" smtClean="0"/>
              <a:t>отсутствие</a:t>
            </a:r>
          </a:p>
          <a:p>
            <a:r>
              <a:rPr lang="en-US" sz="1600" dirty="0"/>
              <a:t>T</a:t>
            </a:r>
            <a:r>
              <a:rPr lang="ru-RU" sz="1600" dirty="0" err="1" smtClean="0"/>
              <a:t>itle</a:t>
            </a:r>
            <a:r>
              <a:rPr lang="ru-RU" sz="1600" dirty="0"/>
              <a:t>, </a:t>
            </a:r>
            <a:r>
              <a:rPr lang="ru-RU" sz="1600" dirty="0" err="1"/>
              <a:t>description</a:t>
            </a:r>
            <a:r>
              <a:rPr lang="ru-RU" sz="1600" dirty="0"/>
              <a:t>. Они необходимы для людей и поисковых роботов.</a:t>
            </a:r>
          </a:p>
          <a:p>
            <a:endParaRPr lang="ru-RU" sz="1600" dirty="0"/>
          </a:p>
          <a:p>
            <a:r>
              <a:rPr lang="ru-RU" sz="1600" dirty="0" smtClean="0"/>
              <a:t>Как </a:t>
            </a:r>
            <a:r>
              <a:rPr lang="ru-RU" sz="1600" dirty="0"/>
              <a:t>проверить? </a:t>
            </a:r>
          </a:p>
          <a:p>
            <a:r>
              <a:rPr lang="ru-RU" sz="1600" dirty="0"/>
              <a:t>Это можно проверить анализаторами или можно посмотреть замечания в Яндекс Вебмастере и Гугл Вебмастере. Там будет список </a:t>
            </a:r>
            <a:r>
              <a:rPr lang="ru-RU" sz="1600" dirty="0" err="1"/>
              <a:t>урлов</a:t>
            </a:r>
            <a:r>
              <a:rPr lang="ru-RU" sz="1600" dirty="0"/>
              <a:t> с проблемами.</a:t>
            </a:r>
          </a:p>
          <a:p>
            <a:endParaRPr lang="en-US" sz="1600" dirty="0" smtClean="0"/>
          </a:p>
          <a:p>
            <a:r>
              <a:rPr lang="ru-RU" sz="1600" b="1" dirty="0" smtClean="0"/>
              <a:t>Помните</a:t>
            </a:r>
            <a:r>
              <a:rPr lang="ru-RU" sz="1600" b="1" dirty="0"/>
              <a:t>! </a:t>
            </a:r>
            <a:r>
              <a:rPr lang="ru-RU" sz="1600" dirty="0"/>
              <a:t>Метаданные на каждой странице должны быть уникальными. </a:t>
            </a:r>
          </a:p>
          <a:p>
            <a:endParaRPr lang="en-US" sz="1600" dirty="0" smtClean="0"/>
          </a:p>
          <a:p>
            <a:r>
              <a:rPr lang="ru-RU" sz="1600" b="1" dirty="0" smtClean="0"/>
              <a:t>Важно</a:t>
            </a:r>
            <a:r>
              <a:rPr lang="ru-RU" sz="1600" dirty="0"/>
              <a:t>. Не стоит писать заглавными буквами в метаданных. Это может отрицательно сказаться на вашем сайте. В Яндексе есть целый раздел посвященный как правильно составлять метаданные </a:t>
            </a:r>
            <a:r>
              <a:rPr lang="ru-RU" sz="1600" dirty="0">
                <a:hlinkClick r:id="rId2"/>
              </a:rPr>
              <a:t>https://yandex.ru/support/webmaster/recommendations/using-meta-desc.html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819226" cy="20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569952" y="980728"/>
            <a:ext cx="8229600" cy="4209331"/>
          </a:xfrm>
        </p:spPr>
        <p:txBody>
          <a:bodyPr/>
          <a:lstStyle/>
          <a:p>
            <a:pPr lvl="1"/>
            <a:r>
              <a:rPr lang="ru-RU" sz="2000" dirty="0"/>
              <a:t>1.3 Дублирование </a:t>
            </a:r>
            <a:r>
              <a:rPr lang="ru-RU" sz="2000" dirty="0" smtClean="0"/>
              <a:t>контента сайта</a:t>
            </a:r>
          </a:p>
          <a:p>
            <a:r>
              <a:rPr lang="ru-RU" sz="1600" dirty="0"/>
              <a:t>Мы постоянно об этом говорим, но это происходит постоянно.</a:t>
            </a:r>
          </a:p>
          <a:p>
            <a:endParaRPr lang="ru-RU" sz="1600" dirty="0" smtClean="0"/>
          </a:p>
          <a:p>
            <a:pPr algn="ctr"/>
            <a:r>
              <a:rPr lang="ru-RU" sz="2800" dirty="0" smtClean="0"/>
              <a:t>Если </a:t>
            </a:r>
            <a:r>
              <a:rPr lang="ru-RU" sz="2800" dirty="0"/>
              <a:t>вы наполняете сайт исключительно чужими публикациями, то нарушаете </a:t>
            </a:r>
            <a:r>
              <a:rPr lang="ru-RU" sz="2800" u="sng" dirty="0">
                <a:hlinkClick r:id="rId2"/>
              </a:rPr>
              <a:t>требования поисковых систем</a:t>
            </a:r>
            <a:r>
              <a:rPr lang="ru-RU" sz="2800" dirty="0" smtClean="0"/>
              <a:t>.</a:t>
            </a:r>
            <a:endParaRPr lang="ru-RU" sz="1600" dirty="0" smtClean="0"/>
          </a:p>
          <a:p>
            <a:pPr lvl="1"/>
            <a:r>
              <a:rPr lang="ru-RU" sz="1600" b="1" dirty="0" smtClean="0"/>
              <a:t>Как </a:t>
            </a:r>
            <a:r>
              <a:rPr lang="ru-RU" sz="1600" b="1" dirty="0"/>
              <a:t>исправить.</a:t>
            </a:r>
          </a:p>
          <a:p>
            <a:r>
              <a:rPr lang="ru-RU" sz="1600" dirty="0"/>
              <a:t>-наполняйте сайт уникальным контентом</a:t>
            </a:r>
          </a:p>
          <a:p>
            <a:r>
              <a:rPr lang="ru-RU" sz="1600" dirty="0"/>
              <a:t>-если сделали </a:t>
            </a:r>
            <a:r>
              <a:rPr lang="ru-RU" sz="1600" dirty="0" err="1"/>
              <a:t>рерайт</a:t>
            </a:r>
            <a:r>
              <a:rPr lang="ru-RU" sz="1600" dirty="0"/>
              <a:t> чужого текста, то разбавляйте его своими материалами</a:t>
            </a:r>
          </a:p>
          <a:p>
            <a:endParaRPr lang="ru-RU" sz="1600" dirty="0" smtClean="0"/>
          </a:p>
          <a:p>
            <a:pPr algn="ctr"/>
            <a:r>
              <a:rPr lang="ru-RU" sz="2400" dirty="0" smtClean="0"/>
              <a:t>Главное </a:t>
            </a:r>
            <a:r>
              <a:rPr lang="ru-RU" sz="2400" dirty="0"/>
              <a:t>правило. Текст должен быть для людей, читабельный, интересный и структурирован.</a:t>
            </a:r>
          </a:p>
          <a:p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6" y="5328660"/>
            <a:ext cx="3241536" cy="15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ru-RU" dirty="0" smtClean="0"/>
              <a:t>2. </a:t>
            </a:r>
            <a:r>
              <a:rPr lang="ru-RU" dirty="0"/>
              <a:t>Индексация сайта</a:t>
            </a:r>
          </a:p>
          <a:p>
            <a:pPr lvl="1"/>
            <a:r>
              <a:rPr lang="ru-RU" sz="2000" dirty="0"/>
              <a:t>2.1 Тестовая версия сайта не закрыта от </a:t>
            </a:r>
            <a:r>
              <a:rPr lang="ru-RU" sz="2000" dirty="0" smtClean="0"/>
              <a:t>индексации</a:t>
            </a:r>
          </a:p>
          <a:p>
            <a:pPr lvl="1"/>
            <a:r>
              <a:rPr lang="ru-RU" sz="1600" dirty="0" smtClean="0"/>
              <a:t>Разработчики </a:t>
            </a:r>
            <a:r>
              <a:rPr lang="ru-RU" sz="1600" dirty="0"/>
              <a:t>часто создают копии сайта, на которых тестируют изменения.</a:t>
            </a:r>
          </a:p>
          <a:p>
            <a:pPr lvl="2"/>
            <a:endParaRPr lang="ru-RU" sz="1600" b="1" dirty="0" smtClean="0"/>
          </a:p>
          <a:p>
            <a:pPr lvl="2"/>
            <a:r>
              <a:rPr lang="ru-RU" sz="1600" b="1" dirty="0" smtClean="0"/>
              <a:t>Чем </a:t>
            </a:r>
            <a:r>
              <a:rPr lang="ru-RU" sz="1600" b="1" dirty="0"/>
              <a:t>грозит:</a:t>
            </a:r>
          </a:p>
          <a:p>
            <a:pPr lvl="1"/>
            <a:r>
              <a:rPr lang="ru-RU" sz="1600" dirty="0"/>
              <a:t>Страницы тестовой версии могут посчитаться дублями продвигаемых страниц и потому стать причиной ухудшения позиций.</a:t>
            </a:r>
          </a:p>
          <a:p>
            <a:pPr lvl="2"/>
            <a:endParaRPr lang="ru-RU" sz="1600" b="1" dirty="0" smtClean="0"/>
          </a:p>
          <a:p>
            <a:pPr lvl="2"/>
            <a:endParaRPr lang="ru-RU" sz="1600" b="1" dirty="0"/>
          </a:p>
          <a:p>
            <a:pPr lvl="2"/>
            <a:endParaRPr lang="ru-RU" sz="1600" b="1" dirty="0" smtClean="0"/>
          </a:p>
          <a:p>
            <a:pPr lvl="2"/>
            <a:endParaRPr lang="ru-RU" sz="1600" b="1" dirty="0" smtClean="0"/>
          </a:p>
          <a:p>
            <a:pPr lvl="2"/>
            <a:r>
              <a:rPr lang="ru-RU" sz="1600" b="1" dirty="0" smtClean="0"/>
              <a:t>Как </a:t>
            </a:r>
            <a:r>
              <a:rPr lang="ru-RU" sz="1600" b="1" dirty="0"/>
              <a:t>исправить:</a:t>
            </a:r>
          </a:p>
          <a:p>
            <a:pPr lvl="1"/>
            <a:r>
              <a:rPr lang="ru-RU" sz="1600" dirty="0"/>
              <a:t>Все разработчики понимают, что служебные версии сайта нужно запрещать к индексации. Чтобы снизить риск ошибки, рекомендуем не только запрещать индексацию тестовой версии, но и делать её доступной по паролю.</a:t>
            </a:r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12" y="2924944"/>
            <a:ext cx="1971369" cy="17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1"/>
            <a:r>
              <a:rPr lang="ru-RU" sz="2000" dirty="0" smtClean="0"/>
              <a:t>2.2 </a:t>
            </a:r>
            <a:r>
              <a:rPr lang="ru-RU" sz="2000" dirty="0"/>
              <a:t>Ошибочное использование атрибута </a:t>
            </a:r>
            <a:r>
              <a:rPr lang="ru-RU" sz="2000" dirty="0" err="1"/>
              <a:t>Disallow</a:t>
            </a:r>
            <a:r>
              <a:rPr lang="ru-RU" sz="2000" dirty="0"/>
              <a:t> в </a:t>
            </a:r>
            <a:r>
              <a:rPr lang="ru-RU" sz="2000" dirty="0" smtClean="0"/>
              <a:t>robots.txt</a:t>
            </a:r>
          </a:p>
          <a:p>
            <a:pPr lvl="1"/>
            <a:endParaRPr lang="ru-RU" sz="1600" dirty="0" smtClean="0"/>
          </a:p>
          <a:p>
            <a:pPr lvl="1"/>
            <a:r>
              <a:rPr lang="ru-RU" sz="1600" dirty="0" smtClean="0"/>
              <a:t>При </a:t>
            </a:r>
            <a:r>
              <a:rPr lang="ru-RU" sz="1600" dirty="0"/>
              <a:t>исключении из индекса служебных страниц и страниц-дублей можно легко ошибиться и удалить нужные страницы или целые разделы.</a:t>
            </a:r>
          </a:p>
          <a:p>
            <a:pPr lvl="1"/>
            <a:endParaRPr lang="ru-RU" sz="1600" dirty="0" smtClean="0"/>
          </a:p>
          <a:p>
            <a:pPr lvl="2"/>
            <a:r>
              <a:rPr lang="ru-RU" sz="1600" b="1" dirty="0" smtClean="0"/>
              <a:t>Чем </a:t>
            </a:r>
            <a:r>
              <a:rPr lang="ru-RU" sz="1600" b="1" dirty="0"/>
              <a:t>грозит:</a:t>
            </a:r>
          </a:p>
          <a:p>
            <a:pPr lvl="1"/>
            <a:r>
              <a:rPr lang="ru-RU" sz="1600" dirty="0"/>
              <a:t>Из индекса пропадут полезные страницы вместе с позициями и трафиком.</a:t>
            </a:r>
          </a:p>
          <a:p>
            <a:pPr lvl="1"/>
            <a:r>
              <a:rPr lang="ru-RU" sz="1600" dirty="0"/>
              <a:t>Одной неправильно прописанной директивой в этом файле вы легко можете запретить весь сайт к индексации</a:t>
            </a:r>
            <a:r>
              <a:rPr lang="ru-RU" sz="1600" dirty="0" smtClean="0"/>
              <a:t>.</a:t>
            </a:r>
          </a:p>
          <a:p>
            <a:pPr lvl="1"/>
            <a:endParaRPr lang="ru-RU" sz="1600" dirty="0"/>
          </a:p>
          <a:p>
            <a:pPr lvl="2"/>
            <a:r>
              <a:rPr lang="ru-RU" sz="1600" b="1" dirty="0"/>
              <a:t>Как исправить:</a:t>
            </a:r>
          </a:p>
          <a:p>
            <a:pPr lvl="1"/>
            <a:r>
              <a:rPr lang="ru-RU" sz="1600" dirty="0"/>
              <a:t>Проверьте файл на наличие ошибок инструментом «</a:t>
            </a:r>
            <a:r>
              <a:rPr lang="ru-RU" sz="1600" dirty="0">
                <a:hlinkClick r:id="rId2"/>
              </a:rPr>
              <a:t>Анализ robots.txt</a:t>
            </a:r>
            <a:r>
              <a:rPr lang="ru-RU" sz="1600" dirty="0"/>
              <a:t>». Найти его можно в панели Яндекс Вебмастера, вкладка «Инструменты».</a:t>
            </a:r>
          </a:p>
          <a:p>
            <a:pPr lvl="1"/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169667"/>
            <a:ext cx="1368152" cy="145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www.nowmedia.ru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Сайт сделали. Что дальше?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19A9-A711-4D89-9C5C-7EE6EA4B535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1"/>
            <a:r>
              <a:rPr lang="ru-RU" sz="2000" dirty="0" smtClean="0"/>
              <a:t>2.3 </a:t>
            </a:r>
            <a:r>
              <a:rPr lang="ru-RU" sz="2000" dirty="0"/>
              <a:t>Наличие несуществующих </a:t>
            </a:r>
            <a:r>
              <a:rPr lang="ru-RU" sz="2000" dirty="0" smtClean="0"/>
              <a:t>страниц</a:t>
            </a:r>
          </a:p>
          <a:p>
            <a:pPr lvl="1"/>
            <a:r>
              <a:rPr lang="ru-RU" sz="1600" dirty="0" smtClean="0"/>
              <a:t>Известная </a:t>
            </a:r>
            <a:r>
              <a:rPr lang="ru-RU" sz="1600" dirty="0"/>
              <a:t>ошибка, когда для несуществующих документов выдается главная (или другая) страница сайта с 200-ым кодом ошибки, а не с 404-ым. В данном случае, опять же, может возникнуть проблема дублированного контента.</a:t>
            </a:r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endParaRPr lang="ru-RU" sz="1600" b="1" dirty="0" smtClean="0"/>
          </a:p>
          <a:p>
            <a:pPr lvl="1"/>
            <a:r>
              <a:rPr lang="ru-RU" sz="1600" b="1" dirty="0" smtClean="0"/>
              <a:t>Как исправить: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Необходимо </a:t>
            </a:r>
            <a:r>
              <a:rPr lang="ru-RU" sz="1600" dirty="0"/>
              <a:t>для несуществующих страниц выдавать соответствующий код, чтобы поисковый робот не добавлял их в индекс. Обычно это настраивается в используемой CMS.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/>
              <a:t>Подробные рекомендации по настройке 404 ответа есть у </a:t>
            </a:r>
            <a:r>
              <a:rPr lang="ru-RU" sz="1600" dirty="0">
                <a:hlinkClick r:id="rId2"/>
              </a:rPr>
              <a:t>Яндекса</a:t>
            </a:r>
            <a:r>
              <a:rPr lang="ru-RU" sz="1600" dirty="0"/>
              <a:t> и у </a:t>
            </a:r>
            <a:r>
              <a:rPr lang="ru-RU" sz="1600" dirty="0" err="1">
                <a:hlinkClick r:id="rId3"/>
              </a:rPr>
              <a:t>Google</a:t>
            </a:r>
            <a:r>
              <a:rPr lang="ru-RU" sz="1600" dirty="0"/>
              <a:t>.</a:t>
            </a:r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 smtClean="0"/>
          </a:p>
          <a:p>
            <a:pPr lvl="1"/>
            <a:endParaRPr lang="ru-RU" sz="1600" dirty="0"/>
          </a:p>
          <a:p>
            <a:pPr lvl="1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600400" cy="16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NowMedia">
      <a:dk1>
        <a:sysClr val="windowText" lastClr="000000"/>
      </a:dk1>
      <a:lt1>
        <a:sysClr val="window" lastClr="FFFFFF"/>
      </a:lt1>
      <a:dk2>
        <a:srgbClr val="4B6B60"/>
      </a:dk2>
      <a:lt2>
        <a:srgbClr val="FFFFFF"/>
      </a:lt2>
      <a:accent1>
        <a:srgbClr val="5FC1CF"/>
      </a:accent1>
      <a:accent2>
        <a:srgbClr val="F0B642"/>
      </a:accent2>
      <a:accent3>
        <a:srgbClr val="F9583A"/>
      </a:accent3>
      <a:accent4>
        <a:srgbClr val="FFC828"/>
      </a:accent4>
      <a:accent5>
        <a:srgbClr val="91A4A8"/>
      </a:accent5>
      <a:accent6>
        <a:srgbClr val="92D050"/>
      </a:accent6>
      <a:hlink>
        <a:srgbClr val="5FC1CF"/>
      </a:hlink>
      <a:folHlink>
        <a:srgbClr val="5FC1CF"/>
      </a:folHlink>
    </a:clrScheme>
    <a:fontScheme name="NowMedi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1272</Words>
  <Application>Microsoft Office PowerPoint</Application>
  <PresentationFormat>Экран (4:3)</PresentationFormat>
  <Paragraphs>268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Сайт сделали. Что дальше?</vt:lpstr>
      <vt:lpstr>Темы доклада</vt:lpstr>
      <vt:lpstr>Технические ошибки, которые мы находим на каждом втором сайте.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развивать сайт, если вам не о чем писать, а вокруг полно конкурентов?</vt:lpstr>
      <vt:lpstr>Презентация PowerPoint</vt:lpstr>
      <vt:lpstr>Презентация PowerPoint</vt:lpstr>
      <vt:lpstr>Примеры плохих текстов</vt:lpstr>
      <vt:lpstr>Чек-лист для самостоятельной проверки сайта</vt:lpstr>
      <vt:lpstr>Презентация PowerPoint</vt:lpstr>
      <vt:lpstr>Презентация PowerPoint</vt:lpstr>
      <vt:lpstr>Презентация PowerPoint</vt:lpstr>
      <vt:lpstr>Презентация PowerPoint</vt:lpstr>
      <vt:lpstr>q-cyber.com</vt:lpstr>
      <vt:lpstr>culinaryon.sg</vt:lpstr>
      <vt:lpstr>Ожидаемый результат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Егорова</dc:creator>
  <cp:lastModifiedBy>Наталья</cp:lastModifiedBy>
  <cp:revision>96</cp:revision>
  <cp:lastPrinted>2017-05-31T16:04:08Z</cp:lastPrinted>
  <dcterms:created xsi:type="dcterms:W3CDTF">2016-06-23T10:53:20Z</dcterms:created>
  <dcterms:modified xsi:type="dcterms:W3CDTF">2018-10-24T13:53:53Z</dcterms:modified>
</cp:coreProperties>
</file>